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410723-76A4-406E-8A8E-11F18249C414}" type="datetimeFigureOut">
              <a:rPr lang="en-US" smtClean="0"/>
              <a:t>3/8/2024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CDE5D8-B41F-446D-8299-710F075DDD45}" type="slidenum">
              <a:rPr lang="en-US" smtClean="0"/>
              <a:t>‹#›</a:t>
            </a:fld>
            <a:endParaRPr lang="en-US"/>
          </a:p>
        </p:txBody>
      </p:sp>
    </p:spTree>
    <p:extLst>
      <p:ext uri="{BB962C8B-B14F-4D97-AF65-F5344CB8AC3E}">
        <p14:creationId xmlns:p14="http://schemas.microsoft.com/office/powerpoint/2010/main" val="3725740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67F469-3F8A-4339-9B17-A456FCC75C9D}"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28389849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67F469-3F8A-4339-9B17-A456FCC75C9D}"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2989734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67F469-3F8A-4339-9B17-A456FCC75C9D}"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1684978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67F469-3F8A-4339-9B17-A456FCC75C9D}"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69321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67F469-3F8A-4339-9B17-A456FCC75C9D}" type="datetimeFigureOut">
              <a:rPr lang="en-US" smtClean="0"/>
              <a:t>3/8/2024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17100495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67F469-3F8A-4339-9B17-A456FCC75C9D}" type="datetimeFigureOut">
              <a:rPr lang="en-US" smtClean="0"/>
              <a:t>3/8/2024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354544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67F469-3F8A-4339-9B17-A456FCC75C9D}" type="datetimeFigureOut">
              <a:rPr lang="en-US" smtClean="0"/>
              <a:t>3/8/2024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3502106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67F469-3F8A-4339-9B17-A456FCC75C9D}" type="datetimeFigureOut">
              <a:rPr lang="en-US" smtClean="0"/>
              <a:t>3/8/2024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2508372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67F469-3F8A-4339-9B17-A456FCC75C9D}" type="datetimeFigureOut">
              <a:rPr lang="en-US" smtClean="0"/>
              <a:t>3/8/2024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611847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67F469-3F8A-4339-9B17-A456FCC75C9D}" type="datetimeFigureOut">
              <a:rPr lang="en-US" smtClean="0"/>
              <a:t>3/8/2024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1712007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67F469-3F8A-4339-9B17-A456FCC75C9D}" type="datetimeFigureOut">
              <a:rPr lang="en-US" smtClean="0"/>
              <a:t>3/8/2024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C149A1-70AD-4ABD-A0C4-5465C8AF85A7}" type="slidenum">
              <a:rPr lang="en-US" smtClean="0"/>
              <a:t>‹#›</a:t>
            </a:fld>
            <a:endParaRPr lang="en-US"/>
          </a:p>
        </p:txBody>
      </p:sp>
    </p:spTree>
    <p:extLst>
      <p:ext uri="{BB962C8B-B14F-4D97-AF65-F5344CB8AC3E}">
        <p14:creationId xmlns:p14="http://schemas.microsoft.com/office/powerpoint/2010/main" val="359489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67F469-3F8A-4339-9B17-A456FCC75C9D}" type="datetimeFigureOut">
              <a:rPr lang="en-US" smtClean="0"/>
              <a:t>3/8/2024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C149A1-70AD-4ABD-A0C4-5465C8AF85A7}" type="slidenum">
              <a:rPr lang="en-US" smtClean="0"/>
              <a:t>‹#›</a:t>
            </a:fld>
            <a:endParaRPr lang="en-US"/>
          </a:p>
        </p:txBody>
      </p:sp>
    </p:spTree>
    <p:extLst>
      <p:ext uri="{BB962C8B-B14F-4D97-AF65-F5344CB8AC3E}">
        <p14:creationId xmlns:p14="http://schemas.microsoft.com/office/powerpoint/2010/main" val="368983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1"/>
            <a:ext cx="7772400" cy="1695450"/>
          </a:xfrm>
        </p:spPr>
        <p:txBody>
          <a:bodyPr>
            <a:normAutofit fontScale="90000"/>
          </a:bodyPr>
          <a:lstStyle/>
          <a:p>
            <a:pPr marL="0" marR="0">
              <a:lnSpc>
                <a:spcPct val="115000"/>
              </a:lnSpc>
              <a:spcBef>
                <a:spcPts val="0"/>
              </a:spcBef>
              <a:spcAft>
                <a:spcPts val="1000"/>
              </a:spcAft>
            </a:pPr>
            <a:r>
              <a:rPr lang="en-US" b="1" dirty="0">
                <a:ea typeface="Calibri"/>
                <a:cs typeface="Times New Roman"/>
              </a:rPr>
              <a:t>BURUBURU COMMUNITY CENTRE CHURCH OF GOD</a:t>
            </a:r>
            <a:r>
              <a:rPr lang="en-US" sz="2400" dirty="0">
                <a:ea typeface="Calibri"/>
                <a:cs typeface="Times New Roman"/>
              </a:rPr>
              <a:t/>
            </a:r>
            <a:br>
              <a:rPr lang="en-US" sz="2400" dirty="0">
                <a:ea typeface="Calibri"/>
                <a:cs typeface="Times New Roman"/>
              </a:rPr>
            </a:br>
            <a:endParaRPr lang="en-US" dirty="0"/>
          </a:p>
        </p:txBody>
      </p:sp>
      <p:sp>
        <p:nvSpPr>
          <p:cNvPr id="3" name="Subtitle 2"/>
          <p:cNvSpPr>
            <a:spLocks noGrp="1"/>
          </p:cNvSpPr>
          <p:nvPr>
            <p:ph type="subTitle" idx="1"/>
          </p:nvPr>
        </p:nvSpPr>
        <p:spPr>
          <a:xfrm>
            <a:off x="1447800" y="3886200"/>
            <a:ext cx="6400800" cy="1752600"/>
          </a:xfrm>
        </p:spPr>
        <p:txBody>
          <a:bodyPr>
            <a:normAutofit fontScale="85000" lnSpcReduction="20000"/>
          </a:bodyPr>
          <a:lstStyle/>
          <a:p>
            <a:pPr>
              <a:lnSpc>
                <a:spcPct val="115000"/>
              </a:lnSpc>
              <a:spcBef>
                <a:spcPts val="0"/>
              </a:spcBef>
              <a:spcAft>
                <a:spcPts val="1000"/>
              </a:spcAft>
            </a:pPr>
            <a:r>
              <a:rPr lang="en-US" sz="2600" b="1" dirty="0">
                <a:solidFill>
                  <a:schemeClr val="tx1"/>
                </a:solidFill>
                <a:ea typeface="Calibri"/>
                <a:cs typeface="Times New Roman"/>
              </a:rPr>
              <a:t>THEME: GROWING </a:t>
            </a:r>
            <a:r>
              <a:rPr lang="en-US" sz="2600" b="1" dirty="0" smtClean="0">
                <a:solidFill>
                  <a:schemeClr val="tx1"/>
                </a:solidFill>
                <a:ea typeface="Calibri"/>
                <a:cs typeface="Times New Roman"/>
              </a:rPr>
              <a:t>DEEPER IN </a:t>
            </a:r>
            <a:r>
              <a:rPr lang="en-US" sz="2600" b="1" dirty="0">
                <a:solidFill>
                  <a:schemeClr val="tx1"/>
                </a:solidFill>
                <a:ea typeface="Calibri"/>
                <a:cs typeface="Times New Roman"/>
              </a:rPr>
              <a:t>THE KNOWLEDGE OF GOD </a:t>
            </a:r>
            <a:r>
              <a:rPr lang="en-US" sz="2600" b="1" dirty="0" smtClean="0">
                <a:solidFill>
                  <a:schemeClr val="tx1"/>
                </a:solidFill>
                <a:ea typeface="Calibri"/>
                <a:cs typeface="Times New Roman"/>
              </a:rPr>
              <a:t> (</a:t>
            </a:r>
            <a:r>
              <a:rPr lang="en-US" sz="2600" b="1" dirty="0">
                <a:solidFill>
                  <a:schemeClr val="tx1"/>
                </a:solidFill>
                <a:ea typeface="Calibri"/>
                <a:cs typeface="Times New Roman"/>
              </a:rPr>
              <a:t>2 Timothy 3:14)</a:t>
            </a:r>
          </a:p>
          <a:p>
            <a:pPr>
              <a:lnSpc>
                <a:spcPct val="115000"/>
              </a:lnSpc>
              <a:spcBef>
                <a:spcPts val="0"/>
              </a:spcBef>
              <a:spcAft>
                <a:spcPts val="1000"/>
              </a:spcAft>
            </a:pPr>
            <a:r>
              <a:rPr lang="en-US" sz="2600" b="1" dirty="0">
                <a:solidFill>
                  <a:schemeClr val="tx1"/>
                </a:solidFill>
                <a:ea typeface="Calibri"/>
                <a:cs typeface="Times New Roman"/>
              </a:rPr>
              <a:t>Topic of the Month: Knowing the Knowledge of God (Colossians 1:1- 10) </a:t>
            </a:r>
          </a:p>
          <a:p>
            <a:endParaRPr lang="en-US" dirty="0"/>
          </a:p>
        </p:txBody>
      </p:sp>
    </p:spTree>
    <p:extLst>
      <p:ext uri="{BB962C8B-B14F-4D97-AF65-F5344CB8AC3E}">
        <p14:creationId xmlns:p14="http://schemas.microsoft.com/office/powerpoint/2010/main" val="618493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nSpc>
                <a:spcPct val="115000"/>
              </a:lnSpc>
              <a:spcBef>
                <a:spcPts val="0"/>
              </a:spcBef>
              <a:spcAft>
                <a:spcPts val="1000"/>
              </a:spcAft>
            </a:pPr>
            <a:r>
              <a:rPr lang="en-US" b="1" i="1" dirty="0">
                <a:ea typeface="Calibri"/>
                <a:cs typeface="Times New Roman"/>
              </a:rPr>
              <a:t>Introduction</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normAutofit lnSpcReduction="10000"/>
          </a:bodyPr>
          <a:lstStyle/>
          <a:p>
            <a:pPr marL="0" marR="0" indent="0" algn="just">
              <a:lnSpc>
                <a:spcPct val="115000"/>
              </a:lnSpc>
              <a:spcBef>
                <a:spcPts val="0"/>
              </a:spcBef>
              <a:spcAft>
                <a:spcPts val="1000"/>
              </a:spcAft>
              <a:buNone/>
            </a:pPr>
            <a:r>
              <a:rPr lang="en-US" dirty="0">
                <a:ea typeface="Calibri"/>
                <a:cs typeface="Times New Roman"/>
              </a:rPr>
              <a:t>We cannot know the knowledge of God without knowing God himself. One reason God sent his Son to us was so we could know more about the nature of God. So the answer to the question, “How do we know the knowledge of God”, is through the observation of the nature, the Scriptures, and especially the life of his Son Jesus Christ. </a:t>
            </a:r>
            <a:endParaRPr lang="en-US" sz="2400" dirty="0">
              <a:ea typeface="Calibri"/>
              <a:cs typeface="Times New Roman"/>
            </a:endParaRPr>
          </a:p>
          <a:p>
            <a:pPr marL="0" indent="0">
              <a:buNone/>
            </a:pPr>
            <a:endParaRPr lang="en-US" dirty="0"/>
          </a:p>
        </p:txBody>
      </p:sp>
    </p:spTree>
    <p:extLst>
      <p:ext uri="{BB962C8B-B14F-4D97-AF65-F5344CB8AC3E}">
        <p14:creationId xmlns:p14="http://schemas.microsoft.com/office/powerpoint/2010/main" val="3716951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8229600" cy="1143000"/>
          </a:xfrm>
        </p:spPr>
        <p:txBody>
          <a:bodyPr>
            <a:normAutofit fontScale="90000"/>
          </a:bodyPr>
          <a:lstStyle/>
          <a:p>
            <a:pPr marL="0" marR="0" algn="just">
              <a:lnSpc>
                <a:spcPct val="115000"/>
              </a:lnSpc>
              <a:spcBef>
                <a:spcPts val="0"/>
              </a:spcBef>
              <a:spcAft>
                <a:spcPts val="1000"/>
              </a:spcAft>
            </a:pPr>
            <a:r>
              <a:rPr lang="en-US" sz="3100" b="1" i="1" dirty="0">
                <a:ea typeface="Calibri"/>
                <a:cs typeface="Times New Roman"/>
              </a:rPr>
              <a:t>Knowing and understanding the knowledge of God</a:t>
            </a:r>
            <a:r>
              <a:rPr lang="en-US" b="1" i="1" dirty="0">
                <a:ea typeface="Calibri"/>
                <a:cs typeface="Times New Roman"/>
              </a:rPr>
              <a:t>  </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p:txBody>
          <a:bodyPr>
            <a:normAutofit lnSpcReduction="10000"/>
          </a:bodyPr>
          <a:lstStyle/>
          <a:p>
            <a:pPr marL="0" marR="0" indent="0" algn="just">
              <a:lnSpc>
                <a:spcPct val="115000"/>
              </a:lnSpc>
              <a:spcBef>
                <a:spcPts val="0"/>
              </a:spcBef>
              <a:spcAft>
                <a:spcPts val="1000"/>
              </a:spcAft>
              <a:buNone/>
            </a:pPr>
            <a:r>
              <a:rPr lang="en-US" dirty="0">
                <a:ea typeface="Calibri"/>
                <a:cs typeface="Times New Roman"/>
              </a:rPr>
              <a:t>In 2 Timothy 3:14, Paul advises Timothy to continue in what he has learned and has become convinced of because he knows those from whom he learned it. Timothy had learned of the Scriptural truth from his mother and grandmother. The other teacher Timothy learned from was the apostle </a:t>
            </a:r>
            <a:r>
              <a:rPr lang="en-US" dirty="0" smtClean="0">
                <a:ea typeface="Calibri"/>
                <a:cs typeface="Times New Roman"/>
              </a:rPr>
              <a:t>Paul whom he joined as a partner in the ministry. </a:t>
            </a:r>
            <a:endParaRPr lang="en-US" sz="2400" dirty="0">
              <a:ea typeface="Calibri"/>
              <a:cs typeface="Times New Roman"/>
            </a:endParaRPr>
          </a:p>
          <a:p>
            <a:endParaRPr lang="en-US" dirty="0"/>
          </a:p>
        </p:txBody>
      </p:sp>
    </p:spTree>
    <p:extLst>
      <p:ext uri="{BB962C8B-B14F-4D97-AF65-F5344CB8AC3E}">
        <p14:creationId xmlns:p14="http://schemas.microsoft.com/office/powerpoint/2010/main" val="9064986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5592763"/>
          </a:xfrm>
        </p:spPr>
        <p:txBody>
          <a:bodyPr>
            <a:normAutofit fontScale="85000" lnSpcReduction="20000"/>
          </a:bodyPr>
          <a:lstStyle/>
          <a:p>
            <a:pPr marL="0" marR="0" indent="0" algn="just">
              <a:lnSpc>
                <a:spcPct val="115000"/>
              </a:lnSpc>
              <a:spcBef>
                <a:spcPts val="0"/>
              </a:spcBef>
              <a:spcAft>
                <a:spcPts val="1000"/>
              </a:spcAft>
              <a:buNone/>
            </a:pPr>
            <a:r>
              <a:rPr lang="en-US" dirty="0">
                <a:ea typeface="Calibri"/>
                <a:cs typeface="Times New Roman"/>
              </a:rPr>
              <a:t>We </a:t>
            </a:r>
            <a:r>
              <a:rPr lang="en-US" dirty="0" smtClean="0">
                <a:ea typeface="Calibri"/>
                <a:cs typeface="Times New Roman"/>
              </a:rPr>
              <a:t>now </a:t>
            </a:r>
            <a:r>
              <a:rPr lang="en-US" dirty="0">
                <a:ea typeface="Calibri"/>
                <a:cs typeface="Times New Roman"/>
              </a:rPr>
              <a:t>see Paul and Timothy together in the </a:t>
            </a:r>
            <a:r>
              <a:rPr lang="en-US" dirty="0" smtClean="0">
                <a:ea typeface="Calibri"/>
                <a:cs typeface="Times New Roman"/>
              </a:rPr>
              <a:t>ministry, Timothy </a:t>
            </a:r>
            <a:r>
              <a:rPr lang="en-US" dirty="0">
                <a:ea typeface="Calibri"/>
                <a:cs typeface="Times New Roman"/>
              </a:rPr>
              <a:t>whom Paul addresses as a brother when he is writing to the Saints and his fellow believers who are in Colossae (</a:t>
            </a:r>
            <a:r>
              <a:rPr lang="en-US" dirty="0" smtClean="0">
                <a:ea typeface="Calibri"/>
                <a:cs typeface="Times New Roman"/>
              </a:rPr>
              <a:t>Col.1:1,2</a:t>
            </a:r>
            <a:r>
              <a:rPr lang="en-US" dirty="0">
                <a:ea typeface="Calibri"/>
                <a:cs typeface="Times New Roman"/>
              </a:rPr>
              <a:t>). These were believers who had come to know and understand the knowledge of God that had made them have faith in Christ Jesus and have love for all the believers (Col.1:4). </a:t>
            </a:r>
            <a:endParaRPr lang="en-US" dirty="0" smtClean="0">
              <a:ea typeface="Calibri"/>
              <a:cs typeface="Times New Roman"/>
            </a:endParaRPr>
          </a:p>
          <a:p>
            <a:pPr marL="0" marR="0" indent="0" algn="just">
              <a:lnSpc>
                <a:spcPct val="115000"/>
              </a:lnSpc>
              <a:spcBef>
                <a:spcPts val="0"/>
              </a:spcBef>
              <a:spcAft>
                <a:spcPts val="1000"/>
              </a:spcAft>
              <a:buNone/>
            </a:pPr>
            <a:r>
              <a:rPr lang="en-US" dirty="0" smtClean="0">
                <a:ea typeface="Calibri"/>
                <a:cs typeface="Times New Roman"/>
              </a:rPr>
              <a:t>Knowing </a:t>
            </a:r>
            <a:r>
              <a:rPr lang="en-US" dirty="0">
                <a:ea typeface="Calibri"/>
                <a:cs typeface="Times New Roman"/>
              </a:rPr>
              <a:t>and understanding the knowledge of God enables every faithful </a:t>
            </a:r>
            <a:r>
              <a:rPr lang="en-US" dirty="0" smtClean="0">
                <a:ea typeface="Calibri"/>
                <a:cs typeface="Times New Roman"/>
              </a:rPr>
              <a:t>believers </a:t>
            </a:r>
            <a:r>
              <a:rPr lang="en-US" dirty="0">
                <a:ea typeface="Calibri"/>
                <a:cs typeface="Times New Roman"/>
              </a:rPr>
              <a:t>professing to be followers of Jesus to acquire special qualities of love for all the saints and the hope that is laid up for them in heaven which is revealed in the Word of truth of the Gospel of Jesus Christ (Col. 1:5).</a:t>
            </a:r>
            <a:endParaRPr lang="en-US" sz="2400" dirty="0">
              <a:ea typeface="Calibri"/>
              <a:cs typeface="Times New Roman"/>
            </a:endParaRPr>
          </a:p>
          <a:p>
            <a:endParaRPr lang="en-US" dirty="0"/>
          </a:p>
        </p:txBody>
      </p:sp>
    </p:spTree>
    <p:extLst>
      <p:ext uri="{BB962C8B-B14F-4D97-AF65-F5344CB8AC3E}">
        <p14:creationId xmlns:p14="http://schemas.microsoft.com/office/powerpoint/2010/main" val="1726121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idx="1"/>
          </p:nvPr>
        </p:nvSpPr>
        <p:spPr>
          <a:xfrm>
            <a:off x="457200" y="1295400"/>
            <a:ext cx="8229600" cy="4830763"/>
          </a:xfrm>
        </p:spPr>
        <p:txBody>
          <a:bodyPr>
            <a:normAutofit lnSpcReduction="10000"/>
          </a:bodyPr>
          <a:lstStyle/>
          <a:p>
            <a:pPr marL="0" marR="0" indent="0" algn="just">
              <a:lnSpc>
                <a:spcPct val="115000"/>
              </a:lnSpc>
              <a:spcBef>
                <a:spcPts val="0"/>
              </a:spcBef>
              <a:spcAft>
                <a:spcPts val="1000"/>
              </a:spcAft>
              <a:buNone/>
            </a:pPr>
            <a:r>
              <a:rPr lang="en-US" dirty="0">
                <a:ea typeface="Calibri"/>
                <a:cs typeface="Times New Roman"/>
              </a:rPr>
              <a:t>The gospel of truth once received, brings forth fruit among the children of God the moment they come to know the atoning grace of God. Continuing on the learned knowledge of God is a requirement of every child of God and should be passed on to others also. The Colossian believers had learned from </a:t>
            </a:r>
            <a:r>
              <a:rPr lang="en-US" dirty="0" err="1">
                <a:ea typeface="Calibri"/>
                <a:cs typeface="Times New Roman"/>
              </a:rPr>
              <a:t>Epaphras</a:t>
            </a:r>
            <a:r>
              <a:rPr lang="en-US" dirty="0">
                <a:ea typeface="Calibri"/>
                <a:cs typeface="Times New Roman"/>
              </a:rPr>
              <a:t> a convert who had learned from the apostle Paul and became the founder of the church in Colossae. </a:t>
            </a:r>
            <a:endParaRPr lang="en-US" sz="2400" dirty="0">
              <a:ea typeface="Calibri"/>
              <a:cs typeface="Times New Roman"/>
            </a:endParaRPr>
          </a:p>
          <a:p>
            <a:endParaRPr lang="en-US" dirty="0"/>
          </a:p>
        </p:txBody>
      </p:sp>
    </p:spTree>
    <p:extLst>
      <p:ext uri="{BB962C8B-B14F-4D97-AF65-F5344CB8AC3E}">
        <p14:creationId xmlns:p14="http://schemas.microsoft.com/office/powerpoint/2010/main" val="24679660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304800"/>
            <a:ext cx="8229600" cy="5821364"/>
          </a:xfrm>
        </p:spPr>
        <p:txBody>
          <a:bodyPr>
            <a:noAutofit/>
          </a:bodyPr>
          <a:lstStyle/>
          <a:p>
            <a:pPr marL="0" marR="0" indent="0" algn="just">
              <a:lnSpc>
                <a:spcPct val="115000"/>
              </a:lnSpc>
              <a:spcBef>
                <a:spcPts val="0"/>
              </a:spcBef>
              <a:spcAft>
                <a:spcPts val="1000"/>
              </a:spcAft>
              <a:buNone/>
            </a:pPr>
            <a:r>
              <a:rPr lang="en-US" sz="2400" dirty="0">
                <a:ea typeface="Calibri"/>
                <a:cs typeface="Times New Roman"/>
              </a:rPr>
              <a:t>In most of Paul’s epistles he is combating heresy that was infiltrating the Church through false teachers who were teaching other doctrine. He saw the urgent need of correcting the false doctrine which was being taught.  You cannot depart from false doctrine unless you learn from the true knowledge found in the Scriptures. The true knowledge that is able to transfer believers from darkness to light, from slavery to freedom, from guilt to forgiveness, from the power of Satan to the power of God, which rescues us from rebel kingdom to serve the rightful King. That is why Paul and Timothy from the day they heard of the love of the Colossian brothers they never ceased praying for them asking that they may be filled with the knowledge of God’s will in all spiritual wisdom and understanding so as to walk in a manner worthy of the Lord, fully pleasing to him, bearing fruit in every good work and increasing in the knowledge of God (Col.1:8-10).</a:t>
            </a:r>
          </a:p>
          <a:p>
            <a:endParaRPr lang="en-US" sz="2400" dirty="0"/>
          </a:p>
        </p:txBody>
      </p:sp>
    </p:spTree>
    <p:extLst>
      <p:ext uri="{BB962C8B-B14F-4D97-AF65-F5344CB8AC3E}">
        <p14:creationId xmlns:p14="http://schemas.microsoft.com/office/powerpoint/2010/main" val="4246369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pPr marL="0" marR="0" algn="just">
              <a:lnSpc>
                <a:spcPct val="115000"/>
              </a:lnSpc>
              <a:spcBef>
                <a:spcPts val="0"/>
              </a:spcBef>
              <a:spcAft>
                <a:spcPts val="1000"/>
              </a:spcAft>
            </a:pPr>
            <a:r>
              <a:rPr lang="en-US" b="1" i="1" dirty="0">
                <a:ea typeface="Calibri"/>
                <a:cs typeface="Times New Roman"/>
              </a:rPr>
              <a:t>Conclusion </a:t>
            </a:r>
            <a:r>
              <a:rPr lang="en-US" sz="3600" dirty="0">
                <a:ea typeface="Calibri"/>
                <a:cs typeface="Times New Roman"/>
              </a:rPr>
              <a:t/>
            </a:r>
            <a:br>
              <a:rPr lang="en-US" sz="3600" dirty="0">
                <a:ea typeface="Calibri"/>
                <a:cs typeface="Times New Roman"/>
              </a:rPr>
            </a:br>
            <a:endParaRPr lang="en-US" dirty="0"/>
          </a:p>
        </p:txBody>
      </p:sp>
      <p:sp>
        <p:nvSpPr>
          <p:cNvPr id="3" name="Content Placeholder 2"/>
          <p:cNvSpPr>
            <a:spLocks noGrp="1"/>
          </p:cNvSpPr>
          <p:nvPr>
            <p:ph idx="1"/>
          </p:nvPr>
        </p:nvSpPr>
        <p:spPr>
          <a:xfrm>
            <a:off x="457200" y="457200"/>
            <a:ext cx="8229600" cy="5668963"/>
          </a:xfrm>
        </p:spPr>
        <p:txBody>
          <a:bodyPr>
            <a:normAutofit fontScale="32500" lnSpcReduction="20000"/>
          </a:bodyPr>
          <a:lstStyle/>
          <a:p>
            <a:pPr marL="0" marR="0" indent="0" algn="just">
              <a:lnSpc>
                <a:spcPct val="115000"/>
              </a:lnSpc>
              <a:spcBef>
                <a:spcPts val="0"/>
              </a:spcBef>
              <a:spcAft>
                <a:spcPts val="1000"/>
              </a:spcAft>
              <a:buNone/>
            </a:pPr>
            <a:r>
              <a:rPr lang="en-US" sz="6000" dirty="0">
                <a:ea typeface="Calibri"/>
                <a:cs typeface="Times New Roman"/>
              </a:rPr>
              <a:t>You cannot know the knowledge of God without knowing God himself. One reason God sent his Son to us was so we could know more about the nature of God and his saving grace. Growing in the knowledge and understanding of God is not a one-time event but a lifelong and continuous pursuit. To grow deeper in his knowledge is to know whom to learn from. Jesus Christ is our example. He is the great teacher by his Spirit. He has commissioned us to go into the world and make disciple of all nations baptizing them in the name of the Father and of the Son and of the Holy Spirit, teaching them to observe all things that he has commanded us… (Matthew 28:20-21). This is the assignment he has given to every believing Christian. You cannot bear fruit in every good work and grow deeper in the knowledge of God unless you receive him in your heart personally. You may need to pray the prayer of repentance and receive him in your life</a:t>
            </a:r>
            <a:r>
              <a:rPr lang="en-US" sz="6000" dirty="0" smtClean="0">
                <a:ea typeface="Calibri"/>
                <a:cs typeface="Times New Roman"/>
              </a:rPr>
              <a:t>.</a:t>
            </a:r>
          </a:p>
          <a:p>
            <a:pPr marL="0" marR="0" indent="0" algn="just">
              <a:lnSpc>
                <a:spcPct val="115000"/>
              </a:lnSpc>
              <a:spcBef>
                <a:spcPts val="0"/>
              </a:spcBef>
              <a:spcAft>
                <a:spcPts val="1000"/>
              </a:spcAft>
              <a:buNone/>
            </a:pPr>
            <a:r>
              <a:rPr lang="en-US" sz="5100" b="1" i="1" dirty="0" smtClean="0">
                <a:ea typeface="Calibri"/>
                <a:cs typeface="Times New Roman"/>
              </a:rPr>
              <a:t>	</a:t>
            </a:r>
            <a:fld id="{545EE441-D7E3-4343-9A26-2537A433F4C0}" type="slidenum">
              <a:rPr lang="en-US" sz="5100" b="1" i="1" smtClean="0">
                <a:ea typeface="Calibri"/>
                <a:cs typeface="Times New Roman"/>
              </a:rPr>
              <a:t>7</a:t>
            </a:fld>
            <a:r>
              <a:rPr lang="en-US" sz="5100" b="1" i="1" dirty="0" smtClean="0">
                <a:ea typeface="Calibri"/>
                <a:cs typeface="Times New Roman"/>
              </a:rPr>
              <a:t>					</a:t>
            </a:r>
            <a:r>
              <a:rPr lang="en-US" sz="5100" b="1" i="1" dirty="0" smtClean="0">
                <a:solidFill>
                  <a:schemeClr val="accent4"/>
                </a:solidFill>
                <a:ea typeface="Calibri"/>
                <a:cs typeface="Times New Roman"/>
              </a:rPr>
              <a:t>Respectively shared </a:t>
            </a:r>
            <a:r>
              <a:rPr lang="en-US" sz="5100" b="1" i="1" dirty="0">
                <a:solidFill>
                  <a:schemeClr val="accent4"/>
                </a:solidFill>
                <a:ea typeface="Calibri"/>
                <a:cs typeface="Times New Roman"/>
              </a:rPr>
              <a:t>by:       </a:t>
            </a:r>
            <a:r>
              <a:rPr lang="en-US" sz="5100" b="1" i="1" dirty="0" smtClean="0">
                <a:solidFill>
                  <a:schemeClr val="accent4"/>
                </a:solidFill>
                <a:ea typeface="Calibri"/>
                <a:cs typeface="Times New Roman"/>
              </a:rPr>
              <a:t>						Henry </a:t>
            </a:r>
            <a:r>
              <a:rPr lang="en-US" sz="5100" b="1" i="1" dirty="0">
                <a:solidFill>
                  <a:schemeClr val="accent4"/>
                </a:solidFill>
                <a:ea typeface="Calibri"/>
                <a:cs typeface="Times New Roman"/>
              </a:rPr>
              <a:t>A. </a:t>
            </a:r>
            <a:r>
              <a:rPr lang="en-US" sz="5100" b="1" i="1" dirty="0" err="1">
                <a:solidFill>
                  <a:schemeClr val="accent4"/>
                </a:solidFill>
                <a:ea typeface="Calibri"/>
                <a:cs typeface="Times New Roman"/>
              </a:rPr>
              <a:t>Ambundo</a:t>
            </a:r>
            <a:r>
              <a:rPr lang="en-US" sz="5100" b="1" i="1" dirty="0">
                <a:solidFill>
                  <a:schemeClr val="accent4"/>
                </a:solidFill>
                <a:ea typeface="Calibri"/>
                <a:cs typeface="Times New Roman"/>
              </a:rPr>
              <a:t>   </a:t>
            </a:r>
            <a:r>
              <a:rPr lang="en-US" sz="5100" b="1" i="1" dirty="0" smtClean="0">
                <a:solidFill>
                  <a:schemeClr val="accent4"/>
                </a:solidFill>
                <a:ea typeface="Calibri"/>
                <a:cs typeface="Times New Roman"/>
              </a:rPr>
              <a:t>		</a:t>
            </a:r>
            <a:r>
              <a:rPr lang="en-US" sz="2100" b="1" i="1" dirty="0" smtClean="0">
                <a:solidFill>
                  <a:schemeClr val="accent4"/>
                </a:solidFill>
                <a:ea typeface="Calibri"/>
                <a:cs typeface="Times New Roman"/>
              </a:rPr>
              <a:t>					</a:t>
            </a:r>
            <a:r>
              <a:rPr lang="en-US" sz="4500" b="1" i="1" dirty="0" smtClean="0">
                <a:solidFill>
                  <a:schemeClr val="accent4"/>
                </a:solidFill>
                <a:ea typeface="Calibri"/>
                <a:cs typeface="Times New Roman"/>
              </a:rPr>
              <a:t>10</a:t>
            </a:r>
            <a:r>
              <a:rPr lang="en-US" sz="4500" b="1" i="1" baseline="30000" dirty="0" smtClean="0">
                <a:solidFill>
                  <a:schemeClr val="accent4"/>
                </a:solidFill>
                <a:ea typeface="Calibri"/>
                <a:cs typeface="Times New Roman"/>
              </a:rPr>
              <a:t>th</a:t>
            </a:r>
            <a:r>
              <a:rPr lang="en-US" sz="4500" b="1" i="1" dirty="0" smtClean="0">
                <a:solidFill>
                  <a:schemeClr val="accent4"/>
                </a:solidFill>
                <a:ea typeface="Calibri"/>
                <a:cs typeface="Times New Roman"/>
              </a:rPr>
              <a:t> </a:t>
            </a:r>
            <a:r>
              <a:rPr lang="en-US" sz="4500" b="1" i="1" dirty="0">
                <a:solidFill>
                  <a:schemeClr val="accent4"/>
                </a:solidFill>
                <a:ea typeface="Calibri"/>
                <a:cs typeface="Times New Roman"/>
              </a:rPr>
              <a:t>March 2023 </a:t>
            </a:r>
            <a:endParaRPr lang="en-US" sz="4500" b="1" dirty="0">
              <a:solidFill>
                <a:schemeClr val="accent4"/>
              </a:solidFill>
              <a:ea typeface="Calibri"/>
              <a:cs typeface="Times New Roman"/>
            </a:endParaRPr>
          </a:p>
          <a:p>
            <a:pPr marL="4229100" marR="0" indent="0" algn="just">
              <a:lnSpc>
                <a:spcPct val="115000"/>
              </a:lnSpc>
              <a:spcBef>
                <a:spcPts val="0"/>
              </a:spcBef>
              <a:spcAft>
                <a:spcPts val="1000"/>
              </a:spcAft>
              <a:buNone/>
            </a:pPr>
            <a:r>
              <a:rPr lang="en-US" sz="2400" b="1" i="1" dirty="0" smtClean="0">
                <a:ea typeface="Calibri"/>
                <a:cs typeface="Times New Roman"/>
              </a:rPr>
              <a:t>		         	</a:t>
            </a:r>
            <a:r>
              <a:rPr lang="en-US" sz="1800" b="1" i="1" dirty="0" smtClean="0">
                <a:ea typeface="Calibri"/>
                <a:cs typeface="Times New Roman"/>
              </a:rPr>
              <a:t>	                                                                                                                                                      </a:t>
            </a:r>
            <a:endParaRPr lang="en-US" sz="1800" dirty="0" smtClean="0">
              <a:ea typeface="Calibri"/>
              <a:cs typeface="Times New Roman"/>
            </a:endParaRPr>
          </a:p>
          <a:p>
            <a:pPr marL="0" marR="0" indent="0">
              <a:lnSpc>
                <a:spcPct val="115000"/>
              </a:lnSpc>
              <a:spcBef>
                <a:spcPts val="0"/>
              </a:spcBef>
              <a:spcAft>
                <a:spcPts val="1000"/>
              </a:spcAft>
              <a:buNone/>
            </a:pPr>
            <a:endParaRPr lang="en-US" sz="1800" dirty="0">
              <a:ea typeface="Calibri"/>
              <a:cs typeface="Times New Roman"/>
            </a:endParaRPr>
          </a:p>
          <a:p>
            <a:pPr marL="0" marR="0" indent="0" algn="just">
              <a:lnSpc>
                <a:spcPct val="115000"/>
              </a:lnSpc>
              <a:spcBef>
                <a:spcPts val="0"/>
              </a:spcBef>
              <a:spcAft>
                <a:spcPts val="1000"/>
              </a:spcAft>
              <a:buNone/>
            </a:pPr>
            <a:endParaRPr lang="en-US" sz="2400" dirty="0">
              <a:ea typeface="Calibri"/>
              <a:cs typeface="Times New Roman"/>
            </a:endParaRPr>
          </a:p>
        </p:txBody>
      </p:sp>
    </p:spTree>
    <p:extLst>
      <p:ext uri="{BB962C8B-B14F-4D97-AF65-F5344CB8AC3E}">
        <p14:creationId xmlns:p14="http://schemas.microsoft.com/office/powerpoint/2010/main" val="24371267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745</Words>
  <Application>Microsoft Office PowerPoint</Application>
  <PresentationFormat>On-screen Show (4:3)</PresentationFormat>
  <Paragraphs>15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BURUBURU COMMUNITY CENTRE CHURCH OF GOD </vt:lpstr>
      <vt:lpstr>Introduction </vt:lpstr>
      <vt:lpstr>Knowing and understanding the knowledge of God   </vt:lpstr>
      <vt:lpstr>PowerPoint Presentation</vt:lpstr>
      <vt:lpstr>PowerPoint Presentation</vt:lpstr>
      <vt:lpstr>PowerPoint Presentation</vt:lpstr>
      <vt:lpstr>Conclusion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BURUBURU COMMUNITY CENTRE CHURCH OF GOD</dc:title>
  <dc:creator>user</dc:creator>
  <cp:lastModifiedBy>user</cp:lastModifiedBy>
  <cp:revision>11</cp:revision>
  <dcterms:created xsi:type="dcterms:W3CDTF">2024-03-08T11:07:10Z</dcterms:created>
  <dcterms:modified xsi:type="dcterms:W3CDTF">2024-03-08T13:56:42Z</dcterms:modified>
</cp:coreProperties>
</file>